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65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gif>
</file>

<file path=ppt/media/image2.png>
</file>

<file path=ppt/media/image3.jpeg>
</file>

<file path=ppt/media/image4.png>
</file>

<file path=ppt/media/image5.jpg>
</file>

<file path=ppt/media/image6.gif>
</file>

<file path=ppt/media/image7.gif>
</file>

<file path=ppt/media/image8.png>
</file>

<file path=ppt/media/image9.gif>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DEC39D4-36DF-437A-AF31-8BB924DB882E}" type="datetimeFigureOut">
              <a:rPr lang="en-US" smtClean="0"/>
              <a:t>8/14/2020</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20121592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DEC39D4-36DF-437A-AF31-8BB924DB882E}" type="datetimeFigureOut">
              <a:rPr lang="en-US" smtClean="0"/>
              <a:t>8/14/2020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654456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DEC39D4-36DF-437A-AF31-8BB924DB882E}" type="datetimeFigureOut">
              <a:rPr lang="en-US" smtClean="0"/>
              <a:t>8/14/2020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28035071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DEC39D4-36DF-437A-AF31-8BB924DB882E}" type="datetimeFigureOut">
              <a:rPr lang="en-US" smtClean="0"/>
              <a:t>8/14/2020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FEDAD7-1F07-4769-9703-6BBA2C1E6B7D}"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962254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DEC39D4-36DF-437A-AF31-8BB924DB882E}" type="datetimeFigureOut">
              <a:rPr lang="en-US" smtClean="0"/>
              <a:t>8/14/2020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29916453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9DEC39D4-36DF-437A-AF31-8BB924DB882E}" type="datetimeFigureOut">
              <a:rPr lang="en-US" smtClean="0"/>
              <a:t>8/14/2020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9602143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9DEC39D4-36DF-437A-AF31-8BB924DB882E}" type="datetimeFigureOut">
              <a:rPr lang="en-US" smtClean="0"/>
              <a:t>8/14/2020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17003593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EC39D4-36DF-437A-AF31-8BB924DB882E}" type="datetimeFigureOut">
              <a:rPr lang="en-US" smtClean="0"/>
              <a:t>8/14/2020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15268469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EC39D4-36DF-437A-AF31-8BB924DB882E}" type="datetimeFigureOut">
              <a:rPr lang="en-US" smtClean="0"/>
              <a:t>8/14/2020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1722019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EC39D4-36DF-437A-AF31-8BB924DB882E}" type="datetimeFigureOut">
              <a:rPr lang="en-US" smtClean="0"/>
              <a:t>8/14/2020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1999915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DEC39D4-36DF-437A-AF31-8BB924DB882E}" type="datetimeFigureOut">
              <a:rPr lang="en-US" smtClean="0"/>
              <a:t>8/14/2020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656807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DEC39D4-36DF-437A-AF31-8BB924DB882E}" type="datetimeFigureOut">
              <a:rPr lang="en-US" smtClean="0"/>
              <a:t>8/14/2020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3108379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DEC39D4-36DF-437A-AF31-8BB924DB882E}" type="datetimeFigureOut">
              <a:rPr lang="en-US" smtClean="0"/>
              <a:t>8/14/2020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1616823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DEC39D4-36DF-437A-AF31-8BB924DB882E}" type="datetimeFigureOut">
              <a:rPr lang="en-US" smtClean="0"/>
              <a:t>8/14/2020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2277661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EC39D4-36DF-437A-AF31-8BB924DB882E}" type="datetimeFigureOut">
              <a:rPr lang="en-US" smtClean="0"/>
              <a:t>8/14/2020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2521295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DEC39D4-36DF-437A-AF31-8BB924DB882E}" type="datetimeFigureOut">
              <a:rPr lang="en-US" smtClean="0"/>
              <a:t>8/14/2020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1224699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DEC39D4-36DF-437A-AF31-8BB924DB882E}" type="datetimeFigureOut">
              <a:rPr lang="en-US" smtClean="0"/>
              <a:t>8/14/2020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FEDAD7-1F07-4769-9703-6BBA2C1E6B7D}" type="slidenum">
              <a:rPr lang="en-US" smtClean="0"/>
              <a:t>‹#›</a:t>
            </a:fld>
            <a:endParaRPr lang="en-US"/>
          </a:p>
        </p:txBody>
      </p:sp>
    </p:spTree>
    <p:extLst>
      <p:ext uri="{BB962C8B-B14F-4D97-AF65-F5344CB8AC3E}">
        <p14:creationId xmlns:p14="http://schemas.microsoft.com/office/powerpoint/2010/main" val="835218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EC39D4-36DF-437A-AF31-8BB924DB882E}" type="datetimeFigureOut">
              <a:rPr lang="en-US" smtClean="0"/>
              <a:t>8/14/2020</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EFEDAD7-1F07-4769-9703-6BBA2C1E6B7D}" type="slidenum">
              <a:rPr lang="en-US" smtClean="0"/>
              <a:t>‹#›</a:t>
            </a:fld>
            <a:endParaRPr lang="en-US"/>
          </a:p>
        </p:txBody>
      </p:sp>
    </p:spTree>
    <p:extLst>
      <p:ext uri="{BB962C8B-B14F-4D97-AF65-F5344CB8AC3E}">
        <p14:creationId xmlns:p14="http://schemas.microsoft.com/office/powerpoint/2010/main" val="2032792259"/>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image" Target="../media/image6.gi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image" Target="../media/image7.gi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9.gi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hyperlink" Target="https://www.nakivo.com/blog/3-2-1-backup-rule-efficient-data-protection-strategy/#:~:text=The%203%2D2%2D1%20backup%20rule%20is%20an%20easy%2D,1)%20of%20them%20located%20offsite." TargetMode="External"/><Relationship Id="rId4" Type="http://schemas.openxmlformats.org/officeDocument/2006/relationships/image" Target="../media/image10.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346509"/>
            <a:ext cx="8791575" cy="2387600"/>
          </a:xfrm>
        </p:spPr>
        <p:txBody>
          <a:bodyPr/>
          <a:lstStyle/>
          <a:p>
            <a:r>
              <a:rPr lang="en-US" dirty="0" smtClean="0"/>
              <a:t>Data protection strategy</a:t>
            </a:r>
            <a:br>
              <a:rPr lang="en-US" dirty="0" smtClean="0"/>
            </a:br>
            <a:r>
              <a:rPr lang="en-US" sz="3200" dirty="0" smtClean="0">
                <a:solidFill>
                  <a:srgbClr val="FFFF00"/>
                </a:solidFill>
              </a:rPr>
              <a:t>the 3-2-1 backup rule</a:t>
            </a:r>
            <a:endParaRPr lang="en-US" sz="3200" dirty="0">
              <a:solidFill>
                <a:srgbClr val="FFFF00"/>
              </a:solidFill>
            </a:endParaRPr>
          </a:p>
        </p:txBody>
      </p:sp>
      <p:sp>
        <p:nvSpPr>
          <p:cNvPr id="3" name="Subtitle 2"/>
          <p:cNvSpPr>
            <a:spLocks noGrp="1"/>
          </p:cNvSpPr>
          <p:nvPr>
            <p:ph type="subTitle" idx="1"/>
          </p:nvPr>
        </p:nvSpPr>
        <p:spPr>
          <a:xfrm>
            <a:off x="1876423" y="2844656"/>
            <a:ext cx="8791575" cy="1655762"/>
          </a:xfrm>
        </p:spPr>
        <p:txBody>
          <a:bodyPr/>
          <a:lstStyle/>
          <a:p>
            <a:r>
              <a:rPr lang="en-US" dirty="0" smtClean="0"/>
              <a:t>Training module</a:t>
            </a:r>
          </a:p>
          <a:p>
            <a:r>
              <a:rPr lang="en-US" dirty="0" smtClean="0"/>
              <a:t>cpr101Nff group 14</a:t>
            </a:r>
            <a:endParaRPr lang="en-US" dirty="0"/>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45018" y="3086893"/>
            <a:ext cx="5948217" cy="33323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01368955"/>
      </p:ext>
    </p:extLst>
  </p:cSld>
  <p:clrMapOvr>
    <a:masterClrMapping/>
  </p:clrMapOvr>
  <mc:AlternateContent xmlns:mc="http://schemas.openxmlformats.org/markup-compatibility/2006">
    <mc:Choice xmlns:p14="http://schemas.microsoft.com/office/powerpoint/2010/main" Requires="p14">
      <p:transition spd="slow" p14:dur="2000" advTm="10296"/>
    </mc:Choice>
    <mc:Fallback>
      <p:transition spd="slow" advTm="10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a:t>
            </a:r>
            <a:r>
              <a:rPr lang="en-US" dirty="0">
                <a:solidFill>
                  <a:srgbClr val="FFFF00"/>
                </a:solidFill>
              </a:rPr>
              <a:t>3-2-1 Backup Rule</a:t>
            </a:r>
            <a:r>
              <a:rPr lang="en-US" dirty="0"/>
              <a:t> – An Efficient Data Protection Strategy</a:t>
            </a:r>
            <a:br>
              <a:rPr lang="en-US" dirty="0"/>
            </a:br>
            <a:endParaRPr lang="en-US"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10326" y="2262909"/>
            <a:ext cx="8257309" cy="31588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07079883"/>
      </p:ext>
    </p:extLst>
  </p:cSld>
  <p:clrMapOvr>
    <a:masterClrMapping/>
  </p:clrMapOvr>
  <mc:AlternateContent xmlns:mc="http://schemas.openxmlformats.org/markup-compatibility/2006">
    <mc:Choice xmlns:p14="http://schemas.microsoft.com/office/powerpoint/2010/main" Requires="p14">
      <p:transition spd="slow" p14:dur="2000" advTm="18855"/>
    </mc:Choice>
    <mc:Fallback>
      <p:transition spd="slow" advTm="188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9304" y="313718"/>
            <a:ext cx="9905998" cy="1478570"/>
          </a:xfrm>
        </p:spPr>
        <p:txBody>
          <a:bodyPr/>
          <a:lstStyle/>
          <a:p>
            <a:r>
              <a:rPr lang="en-US" dirty="0" smtClean="0">
                <a:solidFill>
                  <a:srgbClr val="FFFF00"/>
                </a:solidFill>
              </a:rPr>
              <a:t>Why do we need it?</a:t>
            </a:r>
            <a:endParaRPr lang="en-US" dirty="0">
              <a:solidFill>
                <a:srgbClr val="FFFF00"/>
              </a:solidFill>
            </a:endParaRP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701868" y="2419927"/>
            <a:ext cx="4910714" cy="30295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extBox 4"/>
          <p:cNvSpPr txBox="1"/>
          <p:nvPr/>
        </p:nvSpPr>
        <p:spPr>
          <a:xfrm>
            <a:off x="849745" y="1930399"/>
            <a:ext cx="3463636" cy="3693319"/>
          </a:xfrm>
          <a:prstGeom prst="rect">
            <a:avLst/>
          </a:prstGeom>
          <a:noFill/>
        </p:spPr>
        <p:txBody>
          <a:bodyPr wrap="square" rtlCol="0">
            <a:spAutoFit/>
          </a:bodyPr>
          <a:lstStyle/>
          <a:p>
            <a:r>
              <a:rPr lang="en-US"/>
              <a:t>Backups ensure that your critical data will survive any of the likely hazards. Too many individuals and companies have suffered from having their hardware lost or stolen, destroyed by fires or natural disasters, infected with malware or corrupted by targeted hacker attacks. Common sense dictates that all hard drives will eventually fail; the question is whether or not you are prepared for the worst-case scenario.</a:t>
            </a:r>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72572385"/>
      </p:ext>
    </p:extLst>
  </p:cSld>
  <p:clrMapOvr>
    <a:masterClrMapping/>
  </p:clrMapOvr>
  <mc:AlternateContent xmlns:mc="http://schemas.openxmlformats.org/markup-compatibility/2006">
    <mc:Choice xmlns:p14="http://schemas.microsoft.com/office/powerpoint/2010/main" Requires="p14">
      <p:transition spd="slow" p14:dur="2000" advTm="31530"/>
    </mc:Choice>
    <mc:Fallback>
      <p:transition spd="slow" advTm="31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00"/>
                </a:solidFill>
              </a:rPr>
              <a:t>The rule</a:t>
            </a:r>
            <a:endParaRPr lang="en-US" dirty="0">
              <a:solidFill>
                <a:srgbClr val="FFFF00"/>
              </a:solidFill>
            </a:endParaRPr>
          </a:p>
        </p:txBody>
      </p:sp>
      <p:sp>
        <p:nvSpPr>
          <p:cNvPr id="5" name="TextBox 4"/>
          <p:cNvSpPr txBox="1"/>
          <p:nvPr/>
        </p:nvSpPr>
        <p:spPr>
          <a:xfrm>
            <a:off x="1141412" y="1779687"/>
            <a:ext cx="2525423" cy="3693319"/>
          </a:xfrm>
          <a:prstGeom prst="rect">
            <a:avLst/>
          </a:prstGeom>
          <a:noFill/>
        </p:spPr>
        <p:txBody>
          <a:bodyPr wrap="square" rtlCol="0">
            <a:spAutoFit/>
          </a:bodyPr>
          <a:lstStyle/>
          <a:p>
            <a:r>
              <a:rPr lang="en-US" dirty="0"/>
              <a:t>The 3-2-1 backup rule is an easy-to-remember acronym for a common approach to keeping your data safe in almost any failure scenario. The rule is: keep at least three (3) copies of your data, and store two (2) backup copies on different storage media, with one (1) of them located offsite. </a:t>
            </a:r>
          </a:p>
        </p:txBody>
      </p:sp>
      <p:pic>
        <p:nvPicPr>
          <p:cNvPr id="11" name="Content Placeholder 10"/>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156847" y="1847273"/>
            <a:ext cx="4827661" cy="29186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49634768"/>
      </p:ext>
    </p:extLst>
  </p:cSld>
  <p:clrMapOvr>
    <a:masterClrMapping/>
  </p:clrMapOvr>
  <mc:AlternateContent xmlns:mc="http://schemas.openxmlformats.org/markup-compatibility/2006">
    <mc:Choice xmlns:p14="http://schemas.microsoft.com/office/powerpoint/2010/main" Requires="p14">
      <p:transition spd="slow" p14:dur="2000" advTm="19581"/>
    </mc:Choice>
    <mc:Fallback>
      <p:transition spd="slow" advTm="19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982691" y="2096807"/>
            <a:ext cx="5209309" cy="2308324"/>
          </a:xfrm>
          <a:prstGeom prst="rect">
            <a:avLst/>
          </a:prstGeom>
          <a:noFill/>
        </p:spPr>
        <p:txBody>
          <a:bodyPr wrap="square" rtlCol="0">
            <a:spAutoFit/>
          </a:bodyPr>
          <a:lstStyle/>
          <a:p>
            <a:pPr marL="285750" indent="-285750">
              <a:buFont typeface="Wingdings" panose="05000000000000000000" pitchFamily="2" charset="2"/>
              <a:buChar char="q"/>
            </a:pPr>
            <a:r>
              <a:rPr lang="en-US" dirty="0" smtClean="0"/>
              <a:t>Two storage media for your data:</a:t>
            </a:r>
          </a:p>
          <a:p>
            <a:r>
              <a:rPr lang="en-US" dirty="0"/>
              <a:t>Second, at least two of the copies of your data should exist on storage devices that are physically independent from each other. For example, one could be on a hard drive inside a server, and another could be a flash drive </a:t>
            </a:r>
            <a:r>
              <a:rPr lang="en-US" dirty="0" smtClean="0"/>
              <a:t>or USB that </a:t>
            </a:r>
            <a:r>
              <a:rPr lang="en-US" dirty="0"/>
              <a:t>is not attached to the server</a:t>
            </a:r>
            <a:r>
              <a:rPr lang="en-US" dirty="0" smtClean="0"/>
              <a:t/>
            </a:r>
            <a:br>
              <a:rPr lang="en-US" dirty="0" smtClean="0"/>
            </a:br>
            <a:endParaRPr lang="en-US" dirty="0"/>
          </a:p>
        </p:txBody>
      </p:sp>
      <p:sp>
        <p:nvSpPr>
          <p:cNvPr id="6" name="TextBox 5"/>
          <p:cNvSpPr txBox="1"/>
          <p:nvPr/>
        </p:nvSpPr>
        <p:spPr>
          <a:xfrm>
            <a:off x="1163706" y="157784"/>
            <a:ext cx="5560290" cy="4247317"/>
          </a:xfrm>
          <a:prstGeom prst="rect">
            <a:avLst/>
          </a:prstGeom>
          <a:noFill/>
        </p:spPr>
        <p:txBody>
          <a:bodyPr wrap="square" rtlCol="0">
            <a:spAutoFit/>
          </a:bodyPr>
          <a:lstStyle/>
          <a:p>
            <a:pPr marL="285750" indent="-285750">
              <a:buFont typeface="Wingdings" panose="05000000000000000000" pitchFamily="2" charset="2"/>
              <a:buChar char="q"/>
            </a:pPr>
            <a:r>
              <a:rPr lang="en-US" dirty="0"/>
              <a:t>Three copies of your </a:t>
            </a:r>
            <a:r>
              <a:rPr lang="en-US" dirty="0" smtClean="0"/>
              <a:t>data:</a:t>
            </a:r>
          </a:p>
          <a:p>
            <a:pPr fontAlgn="base"/>
            <a:r>
              <a:rPr lang="en-US" dirty="0"/>
              <a:t>One copy is the production data </a:t>
            </a:r>
            <a:r>
              <a:rPr lang="en-US" dirty="0" smtClean="0"/>
              <a:t>(the </a:t>
            </a:r>
            <a:r>
              <a:rPr lang="en-US" dirty="0"/>
              <a:t>original data that you use for real-world) purposes. The other two copies are </a:t>
            </a:r>
            <a:r>
              <a:rPr lang="en-US" dirty="0" smtClean="0"/>
              <a:t>backups. Each </a:t>
            </a:r>
            <a:r>
              <a:rPr lang="en-US" dirty="0"/>
              <a:t>copy of the </a:t>
            </a:r>
            <a:r>
              <a:rPr lang="en-US" dirty="0" smtClean="0"/>
              <a:t>data, the </a:t>
            </a:r>
            <a:r>
              <a:rPr lang="en-US" dirty="0"/>
              <a:t>production copy and the two backups </a:t>
            </a:r>
            <a:r>
              <a:rPr lang="en-US" dirty="0" smtClean="0"/>
              <a:t>should </a:t>
            </a:r>
            <a:r>
              <a:rPr lang="en-US" dirty="0"/>
              <a:t>be stored and configured in such a way that it will remain intact even if the other copies fail or </a:t>
            </a:r>
            <a:r>
              <a:rPr lang="en-US" dirty="0" smtClean="0"/>
              <a:t>disappear. Finally</a:t>
            </a:r>
            <a:r>
              <a:rPr lang="en-US" dirty="0"/>
              <a:t>, each of these copies should contain the same version of the data. In other words, you don’t satisfy this rule if you have one copy of data from a backup that you performed yesterday, and two other copies that were created last week. All copies </a:t>
            </a:r>
            <a:r>
              <a:rPr lang="en-US" dirty="0" smtClean="0"/>
              <a:t>should </a:t>
            </a:r>
            <a:r>
              <a:rPr lang="en-US" dirty="0"/>
              <a:t>contain the same data from the same point in time</a:t>
            </a:r>
            <a:r>
              <a:rPr lang="en-US" dirty="0" smtClean="0"/>
              <a:t>. We can use cloud storages like Google Drive, Dropbox, OneDrive etc. for our free cloud backups.</a:t>
            </a:r>
            <a:endParaRPr lang="en-US" dirty="0"/>
          </a:p>
          <a:p>
            <a:pPr marL="285750" indent="-285750">
              <a:buFont typeface="Wingdings" panose="05000000000000000000" pitchFamily="2" charset="2"/>
              <a:buChar char="q"/>
            </a:pPr>
            <a:endParaRPr lang="en-US" dirty="0"/>
          </a:p>
        </p:txBody>
      </p:sp>
      <p:sp>
        <p:nvSpPr>
          <p:cNvPr id="7" name="TextBox 6"/>
          <p:cNvSpPr txBox="1"/>
          <p:nvPr/>
        </p:nvSpPr>
        <p:spPr>
          <a:xfrm>
            <a:off x="1653309" y="4137935"/>
            <a:ext cx="3325091" cy="2862322"/>
          </a:xfrm>
          <a:prstGeom prst="rect">
            <a:avLst/>
          </a:prstGeom>
          <a:noFill/>
        </p:spPr>
        <p:txBody>
          <a:bodyPr wrap="square" rtlCol="0">
            <a:spAutoFit/>
          </a:bodyPr>
          <a:lstStyle/>
          <a:p>
            <a:pPr marL="285750" indent="-285750">
              <a:buFont typeface="Wingdings" panose="05000000000000000000" pitchFamily="2" charset="2"/>
              <a:buChar char="q"/>
            </a:pPr>
            <a:r>
              <a:rPr lang="en-US" dirty="0"/>
              <a:t>One data copy should exist </a:t>
            </a:r>
            <a:r>
              <a:rPr lang="en-US" dirty="0" smtClean="0"/>
              <a:t>offsite:</a:t>
            </a:r>
          </a:p>
          <a:p>
            <a:r>
              <a:rPr lang="en-US" dirty="0"/>
              <a:t>The third and final part of the 3-2-1 backup rule is that at least one copy of your data should exist in an offsite location, meaning one that is physically located in a different place than other copies.</a:t>
            </a:r>
          </a:p>
          <a:p>
            <a:pPr marL="285750" indent="-285750">
              <a:buFont typeface="Wingdings" panose="05000000000000000000" pitchFamily="2" charset="2"/>
              <a:buChar char="q"/>
            </a:pPr>
            <a:endParaRPr lang="en-US" dirty="0"/>
          </a:p>
        </p:txBody>
      </p: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33673" y="4456740"/>
            <a:ext cx="3504776" cy="2224711"/>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36505102"/>
      </p:ext>
    </p:extLst>
  </p:cSld>
  <p:clrMapOvr>
    <a:masterClrMapping/>
  </p:clrMapOvr>
  <mc:AlternateContent xmlns:mc="http://schemas.openxmlformats.org/markup-compatibility/2006">
    <mc:Choice xmlns:p14="http://schemas.microsoft.com/office/powerpoint/2010/main" Requires="p14">
      <p:transition spd="slow" p14:dur="2000" advTm="60536"/>
    </mc:Choice>
    <mc:Fallback>
      <p:transition spd="slow" advTm="60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00"/>
                </a:solidFill>
              </a:rPr>
              <a:t>Summary</a:t>
            </a:r>
            <a:endParaRPr lang="en-US" dirty="0">
              <a:solidFill>
                <a:srgbClr val="FFFF00"/>
              </a:solidFill>
            </a:endParaRPr>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892059" y="2362705"/>
            <a:ext cx="3743325" cy="333375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5" name="TextBox 4"/>
          <p:cNvSpPr txBox="1"/>
          <p:nvPr/>
        </p:nvSpPr>
        <p:spPr>
          <a:xfrm>
            <a:off x="1141413" y="1905921"/>
            <a:ext cx="4414982" cy="4801314"/>
          </a:xfrm>
          <a:prstGeom prst="rect">
            <a:avLst/>
          </a:prstGeom>
          <a:noFill/>
        </p:spPr>
        <p:txBody>
          <a:bodyPr wrap="square" rtlCol="0">
            <a:spAutoFit/>
          </a:bodyPr>
          <a:lstStyle/>
          <a:p>
            <a:r>
              <a:rPr lang="en-US" dirty="0"/>
              <a:t>T</a:t>
            </a:r>
            <a:r>
              <a:rPr lang="en-US" dirty="0" smtClean="0"/>
              <a:t>he </a:t>
            </a:r>
            <a:r>
              <a:rPr lang="en-US" dirty="0"/>
              <a:t>3-2-1 backup rule protect </a:t>
            </a:r>
            <a:r>
              <a:rPr lang="en-US" dirty="0" smtClean="0"/>
              <a:t>your files and important documents, folders, etc. </a:t>
            </a:r>
            <a:r>
              <a:rPr lang="en-US" dirty="0"/>
              <a:t>from losing your primary data together with its only backup copy, whereas storing copies of data in multiple locations ensures that there is no single point of failure and that your data is safe, should something happen to any of these locations</a:t>
            </a:r>
            <a:r>
              <a:rPr lang="en-US" dirty="0" smtClean="0"/>
              <a:t>. Testing is also important, what if these data gets lost? So, it is important to test your backups and modify them also.</a:t>
            </a:r>
          </a:p>
          <a:p>
            <a:r>
              <a:rPr lang="en-US" dirty="0"/>
              <a:t>The 3-2-1 backup rule is a good recommended start in building any data protection system – a way to protect your data from </a:t>
            </a:r>
            <a:r>
              <a:rPr lang="en-US" dirty="0" smtClean="0"/>
              <a:t>corruption </a:t>
            </a:r>
            <a:r>
              <a:rPr lang="en-US" dirty="0"/>
              <a:t>and to control risks in all of the aforementioned situations. Being well prepared in advance is the best data protection policy.</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50387622"/>
      </p:ext>
    </p:extLst>
  </p:cSld>
  <p:clrMapOvr>
    <a:masterClrMapping/>
  </p:clrMapOvr>
  <mc:AlternateContent xmlns:mc="http://schemas.openxmlformats.org/markup-compatibility/2006">
    <mc:Choice xmlns:p14="http://schemas.microsoft.com/office/powerpoint/2010/main" Requires="p14">
      <p:transition spd="slow" p14:dur="2000" advTm="35730"/>
    </mc:Choice>
    <mc:Fallback>
      <p:transition spd="slow" advTm="35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2322" y="2179782"/>
            <a:ext cx="9905998" cy="508433"/>
          </a:xfrm>
        </p:spPr>
        <p:txBody>
          <a:bodyPr>
            <a:normAutofit fontScale="90000"/>
          </a:bodyPr>
          <a:lstStyle/>
          <a:p>
            <a:r>
              <a:rPr lang="en-US" dirty="0" smtClean="0">
                <a:solidFill>
                  <a:srgbClr val="FFFF00"/>
                </a:solidFill>
              </a:rPr>
              <a:t>Thank you</a:t>
            </a:r>
            <a:endParaRPr lang="en-US" dirty="0">
              <a:solidFill>
                <a:srgbClr val="FFFF00"/>
              </a:solidFill>
            </a:endParaRPr>
          </a:p>
        </p:txBody>
      </p:sp>
      <p:pic>
        <p:nvPicPr>
          <p:cNvPr id="4" name="Content Placeholder 3"/>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4100770" y="775854"/>
            <a:ext cx="6296376" cy="3541712"/>
          </a:xfrm>
          <a:prstGeom prst="ellipse">
            <a:avLst/>
          </a:prstGeom>
          <a:ln>
            <a:noFill/>
          </a:ln>
          <a:effectLst>
            <a:softEdge rad="112500"/>
          </a:effectLst>
        </p:spPr>
      </p:pic>
      <p:sp>
        <p:nvSpPr>
          <p:cNvPr id="5" name="TextBox 4"/>
          <p:cNvSpPr txBox="1"/>
          <p:nvPr/>
        </p:nvSpPr>
        <p:spPr>
          <a:xfrm>
            <a:off x="1197551" y="6027003"/>
            <a:ext cx="10080769" cy="830997"/>
          </a:xfrm>
          <a:prstGeom prst="rect">
            <a:avLst/>
          </a:prstGeom>
          <a:noFill/>
        </p:spPr>
        <p:txBody>
          <a:bodyPr wrap="square" rtlCol="0">
            <a:spAutoFit/>
          </a:bodyPr>
          <a:lstStyle/>
          <a:p>
            <a:r>
              <a:rPr lang="en-US" sz="1000" dirty="0" smtClean="0"/>
              <a:t>References: 1. Google</a:t>
            </a:r>
          </a:p>
          <a:p>
            <a:r>
              <a:rPr lang="en-US" sz="1000" dirty="0"/>
              <a:t> </a:t>
            </a:r>
            <a:r>
              <a:rPr lang="en-US" sz="1000" dirty="0" smtClean="0"/>
              <a:t>                 2. Course notes</a:t>
            </a:r>
          </a:p>
          <a:p>
            <a:r>
              <a:rPr lang="en-US" sz="1000" dirty="0"/>
              <a:t> </a:t>
            </a:r>
            <a:r>
              <a:rPr lang="en-US" sz="1000" dirty="0" smtClean="0"/>
              <a:t>                 3.</a:t>
            </a:r>
            <a:r>
              <a:rPr lang="en-US" sz="1000" dirty="0" smtClean="0">
                <a:hlinkClick r:id="rId5"/>
              </a:rPr>
              <a:t> https://www.nakivo.com/blog/3-2-1-backup-rule-efficient-data-protection-strategy/#:~:text=The%203%2D2%2D1%20backup%20rule%20is%20an%20easy%2D,1)%20of%20them%20located%20offsite</a:t>
            </a:r>
            <a:r>
              <a:rPr lang="en-US" dirty="0" smtClean="0">
                <a:hlinkClick r:id="rId5"/>
              </a:rPr>
              <a:t>.</a:t>
            </a: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28355478"/>
      </p:ext>
    </p:extLst>
  </p:cSld>
  <p:clrMapOvr>
    <a:masterClrMapping/>
  </p:clrMapOvr>
  <mc:AlternateContent xmlns:mc="http://schemas.openxmlformats.org/markup-compatibility/2006">
    <mc:Choice xmlns:p14="http://schemas.microsoft.com/office/powerpoint/2010/main" Requires="p14">
      <p:transition spd="slow" p14:dur="2000" advTm="4213"/>
    </mc:Choice>
    <mc:Fallback>
      <p:transition spd="slow" advTm="4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125</TotalTime>
  <Words>574</Words>
  <Application>Microsoft Office PowerPoint</Application>
  <PresentationFormat>Widescreen</PresentationFormat>
  <Paragraphs>21</Paragraphs>
  <Slides>7</Slides>
  <Notes>0</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Trebuchet MS</vt:lpstr>
      <vt:lpstr>Tw Cen MT</vt:lpstr>
      <vt:lpstr>Wingdings</vt:lpstr>
      <vt:lpstr>Circuit</vt:lpstr>
      <vt:lpstr>Data protection strategy the 3-2-1 backup rule</vt:lpstr>
      <vt:lpstr>The 3-2-1 Backup Rule – An Efficient Data Protection Strategy </vt:lpstr>
      <vt:lpstr>Why do we need it?</vt:lpstr>
      <vt:lpstr>The rule</vt:lpstr>
      <vt:lpstr>PowerPoint Presentation</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protection strategy the 3-2-1 backup rule</dc:title>
  <dc:creator>hp</dc:creator>
  <cp:lastModifiedBy>hp</cp:lastModifiedBy>
  <cp:revision>34</cp:revision>
  <dcterms:created xsi:type="dcterms:W3CDTF">2020-08-14T01:53:46Z</dcterms:created>
  <dcterms:modified xsi:type="dcterms:W3CDTF">2020-08-14T14:06:53Z</dcterms:modified>
</cp:coreProperties>
</file>

<file path=docProps/thumbnail.jpeg>
</file>